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2" r:id="rId14"/>
    <p:sldId id="290" r:id="rId15"/>
    <p:sldId id="291" r:id="rId16"/>
    <p:sldId id="29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44911" y="-111967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4" y="1700696"/>
            <a:ext cx="3485073" cy="2414103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1"/>
                </a:solidFill>
              </a:rPr>
              <a:t>Lending Case Study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using EDA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32442" y="4320072"/>
            <a:ext cx="3242595" cy="1017183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US" sz="2300" dirty="0"/>
              <a:t>			</a:t>
            </a:r>
            <a:endParaRPr lang="en-US" sz="3700" dirty="0"/>
          </a:p>
          <a:p>
            <a:pPr algn="l"/>
            <a:r>
              <a:rPr lang="en-US" sz="3700" dirty="0"/>
              <a:t>			</a:t>
            </a:r>
            <a:r>
              <a:rPr lang="en-US" sz="4800" dirty="0"/>
              <a:t>By</a:t>
            </a:r>
          </a:p>
          <a:p>
            <a:pPr algn="l"/>
            <a:r>
              <a:rPr lang="en-US" sz="4800" dirty="0"/>
              <a:t>			Renuka Mokka </a:t>
            </a:r>
          </a:p>
          <a:p>
            <a:pPr algn="l"/>
            <a:r>
              <a:rPr lang="en-US" sz="4800" dirty="0"/>
              <a:t>			Veera Nagireddy Mekala</a:t>
            </a:r>
          </a:p>
          <a:p>
            <a:pPr algn="l"/>
            <a:endParaRPr lang="en-US" dirty="0"/>
          </a:p>
          <a:p>
            <a:pPr algn="l"/>
            <a:endParaRPr lang="en-US" sz="2300" dirty="0"/>
          </a:p>
          <a:p>
            <a:pPr algn="l"/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6680B-51E4-C990-165A-F33824914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78999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Charged Off vs int_rate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DD89A0-E036-11AC-3639-673021D915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5716" y="1856014"/>
            <a:ext cx="7273526" cy="439238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D0FC85-3586-D51C-D3B4-49D2DE91C6C1}"/>
              </a:ext>
            </a:extLst>
          </p:cNvPr>
          <p:cNvSpPr txBox="1"/>
          <p:nvPr/>
        </p:nvSpPr>
        <p:spPr>
          <a:xfrm>
            <a:off x="8229600" y="2827176"/>
            <a:ext cx="33683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Charged Off vs int_rate shows higher the interest rate , higher chances of Charged Off.</a:t>
            </a:r>
          </a:p>
          <a:p>
            <a:endParaRPr lang="en-US" dirty="0"/>
          </a:p>
          <a:p>
            <a:r>
              <a:rPr lang="en-US" dirty="0"/>
              <a:t> i.e., people who are willing to go for high interest rates, have more probability of being defaulted.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96775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995FA-32CA-7D72-5359-80C0CBA79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495" y="657225"/>
            <a:ext cx="10353762" cy="835673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Multivariate Analysis</a:t>
            </a: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5FB58C-4936-1EA4-0466-6D357D8091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7479" y="1676789"/>
            <a:ext cx="9576992" cy="4742672"/>
          </a:xfrm>
        </p:spPr>
      </p:pic>
    </p:spTree>
    <p:extLst>
      <p:ext uri="{BB962C8B-B14F-4D97-AF65-F5344CB8AC3E}">
        <p14:creationId xmlns:p14="http://schemas.microsoft.com/office/powerpoint/2010/main" val="1986001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6CE2B-B791-549F-656A-735A65D0E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Multivariate </a:t>
            </a:r>
            <a:r>
              <a:rPr lang="en-US" b="1" dirty="0">
                <a:solidFill>
                  <a:schemeClr val="tx1"/>
                </a:solidFill>
              </a:rPr>
              <a:t>Analysis</a:t>
            </a:r>
            <a:r>
              <a:rPr lang="en-US" b="1" dirty="0"/>
              <a:t> Summary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D4CFC-55EF-3E8F-4AC3-A20455F53C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i="0" dirty="0">
                <a:solidFill>
                  <a:schemeClr val="tx1"/>
                </a:solidFill>
                <a:effectLst/>
                <a:latin typeface="Helvetica Neue"/>
              </a:rPr>
              <a:t>From Charged off vs Int_rate and heatmap , it is understandable that Charged Off is being driven by int_rate ,Total principle received</a:t>
            </a:r>
            <a:r>
              <a:rPr lang="en-US" dirty="0">
                <a:solidFill>
                  <a:schemeClr val="tx1"/>
                </a:solidFill>
                <a:effectLst/>
                <a:latin typeface="Helvetica Neue"/>
              </a:rPr>
              <a:t> and</a:t>
            </a:r>
            <a:r>
              <a:rPr lang="en-US" i="0" dirty="0">
                <a:solidFill>
                  <a:schemeClr val="tx1"/>
                </a:solidFill>
                <a:effectLst/>
                <a:latin typeface="Helvetica Neue"/>
              </a:rPr>
              <a:t> last_payment_amnt.</a:t>
            </a:r>
          </a:p>
          <a:p>
            <a:pPr algn="l"/>
            <a:r>
              <a:rPr lang="en-US" i="0" dirty="0">
                <a:solidFill>
                  <a:schemeClr val="tx1"/>
                </a:solidFill>
                <a:effectLst/>
                <a:latin typeface="Helvetica Neue"/>
              </a:rPr>
              <a:t>We can observe that more the interest rate, more chances of being charged off. Also, higher the principal amount, higher chances of defaulter.</a:t>
            </a:r>
          </a:p>
          <a:p>
            <a:pPr marL="3690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13242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A7666-77BC-6A27-EDFA-ACDC2267F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032588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Data Insights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1BC4B-0017-DB8D-7E62-FE590D4D09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940768"/>
            <a:ext cx="10353762" cy="3850432"/>
          </a:xfrm>
        </p:spPr>
        <p:txBody>
          <a:bodyPr>
            <a:normAutofit/>
          </a:bodyPr>
          <a:lstStyle/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r>
              <a:rPr lang="en-US" dirty="0">
                <a:solidFill>
                  <a:schemeClr val="tx1"/>
                </a:solidFill>
              </a:rPr>
              <a:t>The Driving factors of Charged_off (loan default) are: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tx1"/>
                </a:solidFill>
              </a:rPr>
              <a:t>Grade – The lower the grade -&gt; the higher chances of Charged off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tx1"/>
                </a:solidFill>
              </a:rPr>
              <a:t>Int_rate – Observed that people who opt for high </a:t>
            </a:r>
            <a:r>
              <a:rPr lang="en-IN" sz="2000" dirty="0" err="1">
                <a:solidFill>
                  <a:schemeClr val="tx1"/>
                </a:solidFill>
              </a:rPr>
              <a:t>interest_rate</a:t>
            </a:r>
            <a:r>
              <a:rPr lang="en-IN" sz="2000" dirty="0">
                <a:solidFill>
                  <a:schemeClr val="tx1"/>
                </a:solidFill>
              </a:rPr>
              <a:t>, has more chances of charged_off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tx1"/>
                </a:solidFill>
              </a:rPr>
              <a:t>Emp_length -&gt; Better to check for emp_length, as persons whose emp_length blank has more chances of charged_off.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IN" sz="2000" dirty="0">
                <a:solidFill>
                  <a:schemeClr val="tx1"/>
                </a:solidFill>
              </a:rPr>
              <a:t>Total_Principal_received and Last_Payment_Amount – they are slightly correlated</a:t>
            </a:r>
          </a:p>
          <a:p>
            <a:pPr lvl="2">
              <a:buFont typeface="Wingdings" panose="05000000000000000000" pitchFamily="2" charset="2"/>
              <a:buChar char="Ø"/>
            </a:pPr>
            <a:endParaRPr lang="en-IN" sz="2000" dirty="0"/>
          </a:p>
          <a:p>
            <a:pPr marL="810000" lvl="2" indent="0">
              <a:buNone/>
            </a:pPr>
            <a:endParaRPr lang="en-IN" sz="2000" dirty="0"/>
          </a:p>
          <a:p>
            <a:pPr marL="3690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0374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1D4FE-F15C-1EAA-DB33-579934387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i="0" dirty="0">
                <a:solidFill>
                  <a:schemeClr val="tx1"/>
                </a:solidFill>
                <a:effectLst/>
                <a:latin typeface="circular"/>
              </a:rPr>
              <a:t>Problem Statement</a:t>
            </a:r>
            <a:br>
              <a:rPr lang="en-IN" b="1" i="0" dirty="0">
                <a:solidFill>
                  <a:srgbClr val="091E42"/>
                </a:solidFill>
                <a:effectLst/>
                <a:latin typeface="circular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C7DE0-1BC2-A1D1-2BBD-83103BA5A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need to help a </a:t>
            </a:r>
            <a:r>
              <a:rPr lang="en-IN" sz="1800" b="1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consumer finance company </a:t>
            </a:r>
            <a:r>
              <a:rPr lang="en-IN" sz="18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which specialises in lending various types of loans to urban customers in their </a:t>
            </a:r>
            <a:r>
              <a:rPr lang="en-IN" sz="1800" b="1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risk analytics</a:t>
            </a:r>
            <a:r>
              <a:rPr lang="en-IN" sz="18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This company is the largest online loan marketplace, facilitating personal loans, business loans, and financing of medical procedures 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input data contains information about past loan applicants and whether they ‘defaulted’ or not. The aim is to identify patterns which indicate if a person is likely to default, which may be used for taking actions such as denying the loan, reducing the amount of loan, lending ( to risky applicants) at a higher interest rate, etc.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498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AF102-30CF-CDCA-AD0C-F7DBF4878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Data Cleaning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B1FDB-4D2D-F613-DD39-59160FC40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Checked the missing value percentage of input columns and dropped the columns having 60% and above null value percentage.</a:t>
            </a:r>
          </a:p>
          <a:p>
            <a:r>
              <a:rPr lang="en-US" dirty="0"/>
              <a:t>Imputed the columns having less percentage of missing values using median for continuous variables and “Missing” for categorical variables.</a:t>
            </a:r>
          </a:p>
          <a:p>
            <a:r>
              <a:rPr lang="en-US" dirty="0"/>
              <a:t>Type casted few columns from int to object (emp id, id) , object to date-time for date related objects, object to int for percentage values(interest rate)</a:t>
            </a:r>
          </a:p>
          <a:p>
            <a:r>
              <a:rPr lang="en-US" dirty="0"/>
              <a:t>Created </a:t>
            </a:r>
            <a:r>
              <a:rPr lang="en-US" b="1" dirty="0"/>
              <a:t>Derived column </a:t>
            </a:r>
            <a:r>
              <a:rPr lang="en-US" dirty="0"/>
              <a:t>for ‘Charged Off’ column having 1 and 0 values based on loan status.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44223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C5D74-3E26-35AD-1BDA-8142408B3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23824"/>
            <a:ext cx="10353762" cy="1171575"/>
          </a:xfrm>
        </p:spPr>
        <p:txBody>
          <a:bodyPr/>
          <a:lstStyle/>
          <a:p>
            <a:r>
              <a:rPr lang="en-US" b="1" dirty="0"/>
              <a:t>Univariate Analysis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AE0C7D-5730-F7C2-AD4E-7933882A2D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5975" y="1438275"/>
            <a:ext cx="8010525" cy="5172516"/>
          </a:xfrm>
        </p:spPr>
      </p:pic>
    </p:spTree>
    <p:extLst>
      <p:ext uri="{BB962C8B-B14F-4D97-AF65-F5344CB8AC3E}">
        <p14:creationId xmlns:p14="http://schemas.microsoft.com/office/powerpoint/2010/main" val="3008188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C5727-7CFA-8B8A-6F5C-D84B36CEF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Bivariate Analysis</a:t>
            </a:r>
            <a:br>
              <a:rPr lang="en-US" b="1" dirty="0"/>
            </a:br>
            <a:r>
              <a:rPr lang="en-US" b="1" dirty="0"/>
              <a:t>Charged off vs int_rate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CABCD0-93B2-9A1F-C204-A3DEF5E7BF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95" y="2124074"/>
            <a:ext cx="7524750" cy="42386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B7FE91-4E88-BA90-BDB6-027B7E11E584}"/>
              </a:ext>
            </a:extLst>
          </p:cNvPr>
          <p:cNvSpPr txBox="1"/>
          <p:nvPr/>
        </p:nvSpPr>
        <p:spPr>
          <a:xfrm>
            <a:off x="8915400" y="2790825"/>
            <a:ext cx="2971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Helvetica Neue"/>
              </a:rPr>
              <a:t>H</a:t>
            </a:r>
            <a:r>
              <a:rPr lang="en-US" b="1" i="0" dirty="0">
                <a:effectLst/>
                <a:latin typeface="Helvetica Neue"/>
              </a:rPr>
              <a:t>igher the interest rate -&gt; higher chances of Charged Off. </a:t>
            </a:r>
          </a:p>
          <a:p>
            <a:r>
              <a:rPr lang="en-US" b="1" i="0" dirty="0">
                <a:effectLst/>
                <a:latin typeface="Helvetica Neue"/>
              </a:rPr>
              <a:t>i.e. people who are willing to go for high interest rates, have more probability of being defaulters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1524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315D5-3191-D28E-4EBB-AB89DCA8A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Grade vs Charged-off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837858-EC44-3A65-68DE-7189F45DF2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795" y="2247900"/>
            <a:ext cx="4839305" cy="371475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EBA002-52E8-1C36-93C5-75AE856BA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677" y="2247901"/>
            <a:ext cx="5434574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636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5E539-E164-B40C-EE38-3BD79C6CB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Grade vs Charged-off Observations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6D700-9F9B-3E48-384B-61FFCA3017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 </a:t>
            </a:r>
            <a:r>
              <a:rPr lang="en-US" i="0" dirty="0">
                <a:solidFill>
                  <a:schemeClr val="tx1"/>
                </a:solidFill>
                <a:effectLst/>
                <a:latin typeface="Helvetica Neue"/>
              </a:rPr>
              <a:t>It's clearly evident that the "grade" is a clear driving factor of loan defaulter. </a:t>
            </a:r>
          </a:p>
          <a:p>
            <a:r>
              <a:rPr lang="en-US" i="0" dirty="0">
                <a:solidFill>
                  <a:schemeClr val="tx1"/>
                </a:solidFill>
                <a:effectLst/>
                <a:latin typeface="Helvetica Neue"/>
              </a:rPr>
              <a:t>The lower the grade -&gt; the higher the chances of getting charged off.</a:t>
            </a:r>
          </a:p>
          <a:p>
            <a:r>
              <a:rPr lang="en-US" i="0" dirty="0">
                <a:solidFill>
                  <a:schemeClr val="tx1"/>
                </a:solidFill>
                <a:effectLst/>
                <a:latin typeface="Helvetica Neue"/>
              </a:rPr>
              <a:t>G grade is most probable of defaulter and A grade is less probable to default the loan.</a:t>
            </a:r>
          </a:p>
          <a:p>
            <a:pPr marL="3690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6132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29AC3-A02B-90CC-9C19-D22442950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Emp_length vs Charged off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8233FE-5B56-B981-983C-4FB2A666F3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48902" y="2142931"/>
            <a:ext cx="5451993" cy="371475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1F4EE2-04B5-B75F-9A88-D7FEEE89D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795" y="2142931"/>
            <a:ext cx="55245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835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EC70E-CFE9-7590-B278-217731F5A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Emp_length vs Charged off Summary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F01E0-3607-491A-66E5-69F3B5740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i="0" dirty="0">
                <a:solidFill>
                  <a:schemeClr val="tx1"/>
                </a:solidFill>
                <a:effectLst/>
                <a:latin typeface="Helvetica Neue"/>
              </a:rPr>
              <a:t>From the above charts Emp_length vs charged_off and emp_length count charts, it's clear that though emp_length missing has less count, they are more probable to default the loan. (Here assumed that missing emp_length means, he is not working in a stable job anywhere, hence it’s data not captured in input data)</a:t>
            </a:r>
          </a:p>
          <a:p>
            <a:r>
              <a:rPr lang="en-US" i="0" dirty="0">
                <a:solidFill>
                  <a:schemeClr val="tx1"/>
                </a:solidFill>
                <a:effectLst/>
                <a:latin typeface="Helvetica Neue"/>
              </a:rPr>
              <a:t>Emp_length 10+ has huge count in the data, but their charged off seems similar with other data values, hence it shows that 10+ employees, have less probable to default the loan.</a:t>
            </a:r>
            <a:endParaRPr lang="en-US" dirty="0">
              <a:solidFill>
                <a:schemeClr val="tx1"/>
              </a:solidFill>
              <a:effectLst/>
              <a:latin typeface="Helvetica Neue"/>
            </a:endParaRPr>
          </a:p>
          <a:p>
            <a:r>
              <a:rPr lang="en-US" i="0" dirty="0">
                <a:solidFill>
                  <a:schemeClr val="tx1"/>
                </a:solidFill>
                <a:effectLst/>
                <a:latin typeface="Helvetica Neue"/>
              </a:rPr>
              <a:t> Hence, it's always advisable to offer loan to employees having stable service period, it's advised to go for employment history and then approve the loan.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72474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{81F0353F-AC2C-42DF-9DDA-6CD254297E2D}tf11665031_win32</Template>
  <TotalTime>192</TotalTime>
  <Words>693</Words>
  <Application>Microsoft Office PowerPoint</Application>
  <PresentationFormat>Widescreen</PresentationFormat>
  <Paragraphs>44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 Nova</vt:lpstr>
      <vt:lpstr>Arial Nova Light</vt:lpstr>
      <vt:lpstr>Calibri</vt:lpstr>
      <vt:lpstr>circular</vt:lpstr>
      <vt:lpstr>Helvetica Neue</vt:lpstr>
      <vt:lpstr>Wingdings</vt:lpstr>
      <vt:lpstr>Wingdings 2</vt:lpstr>
      <vt:lpstr>SlateVTI</vt:lpstr>
      <vt:lpstr>Lending Case Study using EDA</vt:lpstr>
      <vt:lpstr>Problem Statement </vt:lpstr>
      <vt:lpstr>Data Cleaning</vt:lpstr>
      <vt:lpstr>Univariate Analysis</vt:lpstr>
      <vt:lpstr>Bivariate Analysis Charged off vs int_rate</vt:lpstr>
      <vt:lpstr>Grade vs Charged-off</vt:lpstr>
      <vt:lpstr>Grade vs Charged-off Observations</vt:lpstr>
      <vt:lpstr>Emp_length vs Charged off</vt:lpstr>
      <vt:lpstr>Emp_length vs Charged off Summary</vt:lpstr>
      <vt:lpstr>Charged Off vs int_rate</vt:lpstr>
      <vt:lpstr>Multivariate Analysis</vt:lpstr>
      <vt:lpstr>Multivariate Analysis Summary</vt:lpstr>
      <vt:lpstr>Data Insights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Lending Case Study</dc:title>
  <dc:creator>SHIVA PRASAD MUDDAGOWNI</dc:creator>
  <cp:lastModifiedBy>SHIVA PRASAD MUDDAGOWNI</cp:lastModifiedBy>
  <cp:revision>23</cp:revision>
  <dcterms:created xsi:type="dcterms:W3CDTF">2023-11-02T12:45:51Z</dcterms:created>
  <dcterms:modified xsi:type="dcterms:W3CDTF">2023-11-05T08:02:50Z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